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sldIdLst>
    <p:sldId id="330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308" r:id="rId14"/>
    <p:sldId id="309" r:id="rId15"/>
    <p:sldId id="312" r:id="rId16"/>
    <p:sldId id="314" r:id="rId17"/>
    <p:sldId id="328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327" r:id="rId27"/>
    <p:sldId id="316" r:id="rId28"/>
    <p:sldId id="315" r:id="rId29"/>
    <p:sldId id="331" r:id="rId30"/>
    <p:sldId id="333" r:id="rId31"/>
    <p:sldId id="303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8A6ED-22E1-4D6D-A0B4-C08A73151DBE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FB3F2-F912-44FC-8A09-EB9445265A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56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609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609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9BC1AFC-FF9D-4A2C-AF79-7A95B5DC6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4FD04-AB81-42F1-A7CE-388150C9D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F92D-ED54-4D3D-A1C7-22E59EAB6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E40E1-4A31-4F0B-BCEE-E9C86DF83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E37F8-6721-4C96-8FE7-5427679D3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2FF00-970A-410C-B5CC-966265BF1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29C4B-FF6C-4688-8D4C-62BC77D98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E2C93-9DAB-4485-913D-0CF81F6C0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83A60-C165-44C3-9D66-F94CBA850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C089C-877C-4140-855B-47E0D80FB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CB6E7-FC2E-4813-97AA-D9256789C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6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5F65A2D-36CA-4B96-BF51-77A8533DF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gif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s/178607/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848872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04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381000"/>
            <a:ext cx="7793037" cy="54102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ОСОБЕННОСТЬ ОБУЧЕНИЯ ДЕТЕЙ СТАРШЕГО ЗВЕНА ШКОЛЫ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2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 занятиях необходимо</a:t>
            </a: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обобщать, </a:t>
            </a: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систематизировать,</a:t>
            </a: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углублять знания обучающихся.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3" name="Рисунок 2" descr="https://ozr-shkdr1.edumsko.ru/uploads/2000/1857/section/129470/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857760"/>
            <a:ext cx="196850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upo73.ru/images/products/img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857760"/>
            <a:ext cx="1357322" cy="142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tumen.qlaster.ru/public/image2/2/786/2786085_0x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24744"/>
            <a:ext cx="1395095" cy="124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4"/>
            <a:ext cx="7793037" cy="4860180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 изучении правил пожарной безопасности любое занятие должно </a:t>
            </a:r>
            <a:r>
              <a:rPr lang="ru-RU" sz="2800" b="1" i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подтверждаться практикой.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Все действия по эвакуации согласно общему плану необходимо также </a:t>
            </a:r>
            <a:r>
              <a:rPr lang="ru-RU" sz="2800" b="1" i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отрабатывать на практических заняти</a:t>
            </a:r>
            <a:r>
              <a:rPr lang="ru-RU" sz="2800" b="1" i="1" u="sng" dirty="0" smtClean="0"/>
              <a:t>ях.</a:t>
            </a:r>
            <a:endParaRPr lang="ru-RU" dirty="0"/>
          </a:p>
        </p:txBody>
      </p:sp>
      <p:pic>
        <p:nvPicPr>
          <p:cNvPr id="3" name="Рисунок 2" descr="kart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500042"/>
            <a:ext cx="210026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xn--b1azcy.xn--p1ai/wp-content/uploads/2016/05/02.05.2016_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13176"/>
            <a:ext cx="2736304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www.moshor.com/assets/images/2016_09_06_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285079"/>
            <a:ext cx="2904257" cy="145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304800"/>
            <a:ext cx="7793037" cy="449580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Особое внимание следует обратить на правила поведения при пожаре в местах массового отдыха и развлечений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b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b="1" i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Важно постоянно подчёркивать,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что пожары – одно из опасных бедствий, несущих угрозу жизни людей и их материальным ценностям.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2800" dirty="0"/>
          </a:p>
        </p:txBody>
      </p:sp>
      <p:pic>
        <p:nvPicPr>
          <p:cNvPr id="3" name="Рисунок 2" descr="http://gigabaza.ru/images/46/91608/6f703055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4869160"/>
            <a:ext cx="1173218" cy="161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upo73.ru/images/products/img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869160"/>
            <a:ext cx="1484485" cy="169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nou-dpo-ncot.ru/wp-content/uploads/2014/11/000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978513"/>
            <a:ext cx="1504950" cy="15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kokudryashi.ru/images/event/MzMjDykU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764703"/>
            <a:ext cx="6264696" cy="583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ut-rifey.ru/images/Centr/pozharnaya-bezopasnos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2463" y="2492896"/>
            <a:ext cx="1220267" cy="151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250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engineering-tsc.com/uploads/bezimeni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100392" cy="6453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raichev.ru/wp-content/uploads/2016/07/%D0%BF%D1%80%D0%BE%D0%B2%D0%B5%D0%B4%D0%B5%D0%BD%D0%B8%D0%B5-%D0%B8%D0%BD%D1%81%D1%82%D1%80%D1%83%D0%BA%D1%82%D0%B0%D0%B6%D0%B5%D0%B9-%D0%BF%D0%BE-%D0%9F%D0%9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5445224"/>
            <a:ext cx="5184576" cy="122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ogneborec.su/attachments/Image/th_fireman1.gif?template=generic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89240"/>
            <a:ext cx="1228725" cy="1058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545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982439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FF3300"/>
                </a:solidFill>
              </a:rPr>
              <a:t>Причиной пожара  и даже гибели могут быть взрывчатые вещества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124" name="Picture 4" descr="petardi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2"/>
            <a:ext cx="8424738" cy="521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09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148" name="Picture 4" descr="pyr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42888"/>
            <a:ext cx="8572500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02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7756351" cy="1055712"/>
          </a:xfrm>
        </p:spPr>
        <p:txBody>
          <a:bodyPr/>
          <a:lstStyle/>
          <a:p>
            <a:pPr algn="ctr"/>
            <a:r>
              <a:rPr lang="ru-RU" sz="3600" b="1" dirty="0" smtClean="0"/>
              <a:t>Причиной пожара могут быть свечи и бенгальские огни</a:t>
            </a:r>
            <a:endParaRPr lang="ru-RU" sz="3600" b="1" dirty="0"/>
          </a:p>
        </p:txBody>
      </p:sp>
      <p:pic>
        <p:nvPicPr>
          <p:cNvPr id="3" name="Рисунок 2" descr="http://ds90.detkin-club.ru/images/parents/pasha_lumin_i_dasha_shuvalova_bengalskie_ogni_56799a2ab2a2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7632848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2808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4814887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Совершенствование методов текущего контроля знаний обучающихся – </a:t>
            </a:r>
            <a:r>
              <a:rPr lang="ru-RU" sz="2800" b="1" i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ещё один путь повышения активности обучения</a:t>
            </a:r>
            <a:r>
              <a:rPr lang="ru-RU" i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6" name="Рисунок 5" descr="D:\Desktop\278882_html_m7c42d2e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14290"/>
            <a:ext cx="1984119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ch15.edusev.ru/uploads/5000/20407/section/363497/image_%282%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500570"/>
            <a:ext cx="28575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ages.myshared.ru/4/153901/slide_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357694"/>
            <a:ext cx="26432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4814887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Формы и методы контроля должны быть разнообразными: 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</a:t>
            </a:r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тестирование, в том числе компьютерное; 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</a:t>
            </a:r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ситуационные задания,  для закрепления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 smtClean="0"/>
              <a:t>- </a:t>
            </a:r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теоретического материала;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</a:t>
            </a:r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опорные конспекты; 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</a:t>
            </a:r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подготовка рефератов.</a:t>
            </a:r>
            <a:endParaRPr lang="ru-RU" sz="2800" dirty="0"/>
          </a:p>
        </p:txBody>
      </p:sp>
      <p:pic>
        <p:nvPicPr>
          <p:cNvPr id="3" name="Рисунок 2" descr="http://kabinfo.ucoz.ru/scr/Kabinet/kabine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216" y="4467450"/>
            <a:ext cx="2007483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lends8-kapelka.edumsko.ru/uploads/2000/1208/section/68430/post-34172-1269794890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01208"/>
            <a:ext cx="1592957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ogneborec.su/files/site/images/1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985" y="980728"/>
            <a:ext cx="1362075" cy="966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6110287"/>
          </a:xfrm>
        </p:spPr>
        <p:txBody>
          <a:bodyPr/>
          <a:lstStyle/>
          <a:p>
            <a:r>
              <a:rPr lang="ru-RU" sz="2800" b="1" i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Особенность обучения: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Занятия должны содержать необходимые теоретические сведения и описание практических умений и навыков учащихся, </a:t>
            </a:r>
            <a:r>
              <a:rPr lang="ru-RU" sz="2800" b="1" i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когда в каждом последующем  классе происходит расширение знаний и совершенствование навыков безопасного поведения в повседневной жизни</a:t>
            </a:r>
            <a:r>
              <a:rPr lang="ru-RU" sz="2800" i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  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2800" dirty="0"/>
          </a:p>
        </p:txBody>
      </p:sp>
      <p:pic>
        <p:nvPicPr>
          <p:cNvPr id="4" name="Рисунок 3" descr="http://cdn.36on.ru/system/photo/image/000/052/641/micro_gallery/imag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7473" y="5425189"/>
            <a:ext cx="1457325" cy="123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dou126.vrhost.ru/files/images/html/file_13781266070710/c3577fc247a2a9cdb3cd2616ac9a5e0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7496"/>
            <a:ext cx="1559049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co8tula.ru/upload/iblock/bc7/bc7e3a39e3a22ab421aeb8941a4aca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8640"/>
            <a:ext cx="1892295" cy="1944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4510087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Особое внимание следует уделять внедрению в учебный процесс компьютерных обучающих программ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Использование игровых технологий значительно повышает эффективность решения учебных и профессиональных задач.    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2800" dirty="0"/>
          </a:p>
        </p:txBody>
      </p:sp>
      <p:pic>
        <p:nvPicPr>
          <p:cNvPr id="5" name="Рисунок 4" descr="http://gazeta-tula.ru/wp-content/uploads/2016/10/dnevnik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214818"/>
            <a:ext cx="442915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4586287"/>
          </a:xfrm>
        </p:spPr>
        <p:txBody>
          <a:bodyPr/>
          <a:lstStyle/>
          <a:p>
            <a:r>
              <a:rPr lang="ru-RU" sz="2800" b="1" i="1" dirty="0" smtClean="0"/>
              <a:t> 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 целью привлечения школьников к массово – разъяснительной работе по предупреждению пожаров от детской шалости с огнём, пожарно-профилактической работе и оказанию помощи при тушении пожаров, а также оказанию первой медицинской помощи</a:t>
            </a:r>
            <a:r>
              <a:rPr lang="ru-RU" sz="2800" b="1" i="1" dirty="0" smtClean="0"/>
              <a:t> в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школах </a:t>
            </a:r>
            <a:r>
              <a:rPr lang="ru-RU" sz="2800" b="1" i="1" dirty="0" smtClean="0"/>
              <a:t> могут создаваться 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Дружины юных пожарных </a:t>
            </a:r>
            <a:endParaRPr lang="ru-RU" sz="2800" dirty="0"/>
          </a:p>
        </p:txBody>
      </p:sp>
      <p:pic>
        <p:nvPicPr>
          <p:cNvPr id="3" name="Рисунок 2" descr="http://bashtanka.mk.gov.ua/image.php?id=4987&amp;width=460&amp;height=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643446"/>
            <a:ext cx="19335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pavpos.ru/files/news/2015/12/11/news_11122015_61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929198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391400" cy="48768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 школах и детских клубах создаются специальные кружки и секции, где в течение учебного года под руководством опытных педагогов и профессиональных пожарных дети и подростки осваивают навыки действий в экстремальных ситуациях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2800" dirty="0"/>
          </a:p>
        </p:txBody>
      </p:sp>
      <p:pic>
        <p:nvPicPr>
          <p:cNvPr id="84995" name="Picture 3" descr="unknown_page30_imag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338" y="4919120"/>
            <a:ext cx="2414026" cy="172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cool6-lysva.ucoz.ru/nov/big21595imag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56"/>
            <a:ext cx="1285884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h139.ucoz.ru/Konkursi/dnevnik_pervoklassnik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14290"/>
            <a:ext cx="1547506" cy="161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c-m-imagesubtitle-image-8952270997" descr="https://image.jimcdn.com/app/cms/image/transf/none/path/sa509f7dd515e5307/image/i9fc66c528b7e30ac/version/1389802172/image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4929198"/>
            <a:ext cx="250033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843087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Соревнование дружин юных пожарных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5" name="Рисунок 4" descr="http://42.mchs.gov.ru/upload/site69/iblock/92e/92e24842b3f3ce0985df39769a59448d-800x6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786058"/>
            <a:ext cx="34290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amic.ru/images/gallery_05-2011/640.234_99_6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786058"/>
            <a:ext cx="35719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-228599"/>
            <a:ext cx="7793037" cy="7619999"/>
          </a:xfrm>
        </p:spPr>
        <p:txBody>
          <a:bodyPr/>
          <a:lstStyle/>
          <a:p>
            <a:r>
              <a:rPr lang="ru-RU" sz="2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 завершению среднего образования, обучающиеся должны знать: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2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  физико-химические основы горения;</a:t>
            </a:r>
            <a:r>
              <a:rPr lang="ru-RU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2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возможные последствия пожаров и взрывов;</a:t>
            </a:r>
            <a:r>
              <a:rPr lang="ru-RU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2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  опасные факторы пожара;</a:t>
            </a:r>
            <a:r>
              <a:rPr lang="ru-RU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2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пожароопасные свойства основных веществ и материалов;</a:t>
            </a:r>
            <a:r>
              <a:rPr lang="ru-RU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2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 причины пожаров и меры профилактики;</a:t>
            </a:r>
            <a:r>
              <a:rPr lang="ru-RU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2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   основные средства пожаротушения;</a:t>
            </a:r>
            <a:r>
              <a:rPr lang="ru-RU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2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 первичные средства пожаротушения и их возможности;</a:t>
            </a:r>
            <a:r>
              <a:rPr lang="ru-RU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2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как организовать собственную деятельность в ситуации с пожаром;</a:t>
            </a:r>
            <a:r>
              <a:rPr lang="ru-RU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2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 порядок действий на случай пожара;   </a:t>
            </a:r>
            <a:r>
              <a:rPr lang="ru-RU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2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 приёмы оказания помощи при ожогах.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3" name="Рисунок 2" descr="http://www.vsehpozdravil.ru/res/files/postcards/7740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214290"/>
            <a:ext cx="1240034" cy="156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c-m-textwithimage-image-8537219397" descr="https://image.jimcdn.com/app/cms/image/transf/none/path/sa509f7dd515e5307/image/i167ec178dbfeb799/version/1383548884/image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5286388"/>
            <a:ext cx="153829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-1295400"/>
            <a:ext cx="7793037" cy="793911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Обучающиеся должны уметь</a:t>
            </a:r>
            <a:r>
              <a:rPr lang="ru-RU" sz="24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оценивать пожарную опасность в различных местах;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оценивать обстановку при возникновении задымления или загорания, принимать меры к тушению пожара;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пользоваться первичными средствами пожаротушения, пожарными кранами, системами пожарной автоматики;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оказывать первую медицинскую помощь при ожогах и отравлении       продуктами горения;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применять средства индивидуальной защиты;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уметь бережно относится к своей жизни и своему здоровью.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2000" dirty="0"/>
          </a:p>
        </p:txBody>
      </p:sp>
      <p:pic>
        <p:nvPicPr>
          <p:cNvPr id="3" name="Рисунок 2" descr="http://pasport272.ru/wp-content/uploads/2-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301208"/>
            <a:ext cx="201622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aktiv-e.r1r1.ru/catalogue/customimages/11/tpm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5301208"/>
            <a:ext cx="134810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bobr.by/data/comp/comp243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1296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8360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73.mchs.gov.ru/upload/site55/document_news/IpY9mAOOWD-big-reduce35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71480"/>
            <a:ext cx="7429551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c21.by/_files/tablichki/1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0"/>
            <a:ext cx="267176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basmanny.caoinform.ru/wp-content/uploads/sites/3/2015/09/32365-original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785818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c21.by/_files/tablichki/1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"/>
            <a:ext cx="2314575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zelenodolsk.tatarstan.ru/file/Image/%D0%B1%D0%B0%D0%BD%D0%BD%D0%B5%D1%80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12968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5301208"/>
            <a:ext cx="8712968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Знает каждый гражданин пожарный номер 101</a:t>
            </a:r>
          </a:p>
        </p:txBody>
      </p:sp>
    </p:spTree>
    <p:extLst>
      <p:ext uri="{BB962C8B-B14F-4D97-AF65-F5344CB8AC3E}">
        <p14:creationId xmlns:p14="http://schemas.microsoft.com/office/powerpoint/2010/main" val="3123654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6643687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Основное содержание занятий: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изучение причин возникновения пожаров и способов защиты от них;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- электрические нагревательные  и осветительные приборы (в том числе и телевизоры) как источники пожара при неумелом и беспечном пользовании ими;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-</a:t>
            </a:r>
            <a:r>
              <a:rPr lang="ru-RU" sz="24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особенности и свойства горения различных синтетических предметов и тканей (мебели, пластмассы и др.), выделении при горении ядовитых газов;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-  оказание первой помощи при ожогах;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-  действия при пожаре;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  оказание первой помощи при отравлении угарным газом и др.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2400" dirty="0"/>
          </a:p>
        </p:txBody>
      </p:sp>
      <p:pic>
        <p:nvPicPr>
          <p:cNvPr id="4" name="Рисунок 3" descr="http://i197.photobucket.com/albums/aa24/RodLynn07/fire_meaney2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4509120"/>
            <a:ext cx="936104" cy="19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get-direct/226858/GYRYRzdc9S_Zlf4ezfJyEw/y15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96144" cy="1224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"/>
            <a:ext cx="8208912" cy="980727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Будьте осторожны с огнем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http://miss-katy.com/wp-content/uploads/2018/08/Robokar-Poli-Novye-serii-Roj-i-pozharnaya-bezopasnost-multiki-pro-pozharnye-mashin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12968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656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828359" cy="352839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 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ВНИМАНИЕ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  <a:b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dirty="0"/>
          </a:p>
        </p:txBody>
      </p:sp>
      <p:pic>
        <p:nvPicPr>
          <p:cNvPr id="5" name="Рисунок 4" descr="http://grspc.grodno.by/wp-content/uploads/2017/01/d88d434cd5d84c4c2d40d1b2675949da_M-720x34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25145"/>
            <a:ext cx="3286725" cy="187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c-m-imagesubtitle-image-8952270997" descr="https://image.jimcdn.com/app/cms/image/transf/none/path/sa509f7dd515e5307/image/i9fc66c528b7e30ac/version/1389802172/image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4208" y="404664"/>
            <a:ext cx="254582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95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6262687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Особо следует остановиться </a:t>
            </a:r>
            <a:r>
              <a:rPr lang="ru-RU" sz="28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 опасных факторах пожара: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высокая температура воздуха;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потеря видимости менее;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задымлённость помещения;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большая концентрация окиси углерода и других вредных продуктов горения;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возможность обрушения конструкций зданий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b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2800" dirty="0"/>
          </a:p>
        </p:txBody>
      </p:sp>
      <p:pic>
        <p:nvPicPr>
          <p:cNvPr id="3" name="Рисунок 2" descr="kart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5214950"/>
            <a:ext cx="2214578" cy="128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4510831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 работе с обучающимися среднего звена школы задача расширяется: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Мы не только учим детей пожаробезопасному поведению, но и настраиваем их на работу с младшими школьниками по противопожарной пропаганде. 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2800" dirty="0"/>
          </a:p>
        </p:txBody>
      </p:sp>
      <p:pic>
        <p:nvPicPr>
          <p:cNvPr id="3" name="Рисунок 2" descr="https://volok-dou18.edumsko.ru/uploads/2000/1010/section/47628/1402069148_pozharnaja-bezopasnost-127.jpg?149185076885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00" y="4941168"/>
            <a:ext cx="242889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ddidalmatovo.ru/images/2016/04-22-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25144"/>
            <a:ext cx="2376264" cy="171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rv2.lori-images.net/3d-chelovechek-pozharnyi-0007006114-preview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340769"/>
            <a:ext cx="1089810" cy="1321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1" y="457200"/>
            <a:ext cx="7772399" cy="6096000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 занятиях необходимо использовать игровые задания, в том числе и компьютерные игры в соответствии с возрастом</a:t>
            </a:r>
            <a:r>
              <a:rPr lang="ru-RU" sz="2800" b="1" i="1" dirty="0" smtClean="0"/>
              <a:t>,</a:t>
            </a:r>
            <a:r>
              <a:rPr lang="ru-RU" sz="3200" b="1" i="1" dirty="0" smtClean="0"/>
              <a:t> и </a:t>
            </a:r>
            <a:r>
              <a:rPr lang="ru-RU" sz="2800" b="1" i="1" dirty="0" smtClean="0"/>
              <a:t>к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ак можно чаще</a:t>
            </a:r>
            <a:r>
              <a:rPr lang="ru-RU" sz="28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нетрадиционные формы обучения</a:t>
            </a:r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правилам пожарной безопасности.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3" name="Рисунок 2" descr="https://www.hse.ru/data/2012/05/29/1252500720/2IMG_51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2401"/>
            <a:ext cx="2801888" cy="169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ppot.ru/images/290517/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301208"/>
            <a:ext cx="18002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ds04.infourok.ru/uploads/ex/046a/00050d79-8c7f5b63/1/img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301207"/>
            <a:ext cx="2016223" cy="136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5653087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 числе важных направлений работы педагогических  и ученических коллективов – </a:t>
            </a:r>
            <a:r>
              <a:rPr lang="ru-RU" sz="2800" b="1" i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учебные эвакуации из зданий общеобразовательных учреждений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на случай возникновения пожара.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3" name="Рисунок 2" descr="http://old.t-kvt.ru/assets/images/MFCPK/Ohr_tr_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285728"/>
            <a:ext cx="1688881" cy="157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ozr-shkdr1.edumsko.ru/uploads/2000/1857/section/129470/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9186" y="4869160"/>
            <a:ext cx="256899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t2.depositphotos.com/1345122/5550/i/950/depositphotos_55504567-stock-photo-fire-extinguisher-character-with-san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728"/>
            <a:ext cx="1587624" cy="1840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762000"/>
            <a:ext cx="7793037" cy="5334000"/>
          </a:xfrm>
        </p:spPr>
        <p:txBody>
          <a:bodyPr/>
          <a:lstStyle/>
          <a:p>
            <a:r>
              <a:rPr lang="ru-RU" sz="2800" b="1" i="1" u="sng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Третий этап:</a:t>
            </a:r>
            <a:r>
              <a:rPr lang="ru-RU" sz="2800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детей старшего звена школы 10-11 классы ( среднее  общее образование ) обучают правилам пожарной безопасности: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  - в быту, 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 </a:t>
            </a:r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на производстве.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3" name="Рисунок 2" descr="http://staraya-mayna.ru/forum/extensions/hcs_image_uploader/uploads/0/3500/3980/thumb/p1a9g10fne1esg1cmla0qra11t3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05" y="457200"/>
            <a:ext cx="337439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detsad16chernuh.ucoz.ru/ognetushitel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714884"/>
            <a:ext cx="1472624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майлики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571480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c-m-textwithimage-image-8537219397" descr="https://image.jimcdn.com/app/cms/image/transf/none/path/sa509f7dd515e5307/image/i167ec178dbfeb799/version/1383548884/image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786322"/>
            <a:ext cx="1857388" cy="167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6286521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Кроме этого им преподают:</a:t>
            </a:r>
            <a:b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</a:t>
            </a:r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способы тушения пожаров первичными средствами пожаротушения,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</a:t>
            </a:r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закрепляют и расширяют сведения о различных  способах спасения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собственной жизни,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- жизни пострадавших при пожаре людей.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3" name="Рисунок 2" descr="http://xn--24-dlcef2a8acatq.xn--p1ai/upload/000/u4/032/e6ef21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5143512"/>
            <a:ext cx="18573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gov.cap.ru/UserFiles/news/201404/22/Original/pozharobezopasnos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28604"/>
            <a:ext cx="121443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o8tula.ru/upload/iblock/bc7/bc7e3a39e3a22ab421aeb8941a4aca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69161"/>
            <a:ext cx="1872208" cy="1634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1100</TotalTime>
  <Words>250</Words>
  <Application>Microsoft Office PowerPoint</Application>
  <PresentationFormat>Экран (4:3)</PresentationFormat>
  <Paragraphs>24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Палитра</vt:lpstr>
      <vt:lpstr>Презентация PowerPoint</vt:lpstr>
      <vt:lpstr>Особенность обучения:   Занятия должны содержать необходимые теоретические сведения и описание практических умений и навыков учащихся, когда в каждом последующем  классе происходит расширение знаний и совершенствование навыков безопасного поведения в повседневной жизни.    </vt:lpstr>
      <vt:lpstr>  Основное содержание занятий:   - изучение причин возникновения пожаров и способов защиты от них;  - электрические нагревательные  и осветительные приборы (в том числе и телевизоры) как источники пожара при неумелом и беспечном пользовании ими;  - особенности и свойства горения различных синтетических предметов и тканей (мебели, пластмассы и др.), выделении при горении ядовитых газов;  -  оказание первой помощи при ожогах;  -  действия при пожаре;    оказание первой помощи при отравлении угарным газом и др. </vt:lpstr>
      <vt:lpstr>Особо следует остановиться на опасных факторах пожара:     - высокая температура воздуха; - потеря видимости менее; - задымлённость помещения; - большая концентрация окиси углерода и других вредных продуктов горения; - возможность обрушения конструкций зданий.   </vt:lpstr>
      <vt:lpstr>При работе с обучающимися среднего звена школы задача расширяется:    Мы не только учим детей пожаробезопасному поведению, но и настраиваем их на работу с младшими школьниками по противопожарной пропаганде.  </vt:lpstr>
      <vt:lpstr>На занятиях необходимо использовать игровые задания, в том числе и компьютерные игры в соответствии с возрастом, и как можно чаще нетрадиционные формы обучения правилам пожарной безопасности.  </vt:lpstr>
      <vt:lpstr>В числе важных направлений работы педагогических  и ученических коллективов – учебные эвакуации из зданий общеобразовательных учреждений на случай возникновения пожара.  </vt:lpstr>
      <vt:lpstr>Третий этап:   детей старшего звена школы 10-11 классы ( среднее  общее образование ) обучают правилам пожарной безопасности:                 - в быту,                 - на производстве. </vt:lpstr>
      <vt:lpstr>   Кроме этого им преподают:   - способы тушения пожаров первичными средствами пожаротушения, - закрепляют и расширяют сведения о различных  способах спасения собственной жизни,  - жизни пострадавших при пожаре людей.     </vt:lpstr>
      <vt:lpstr> ОСОБЕННОСТЬ ОБУЧЕНИЯ ДЕТЕЙ СТАРШЕГО ЗВЕНА ШКОЛЫ     На занятиях необходимо - обобщать,  - систематизировать, - углублять знания обучающихся.   </vt:lpstr>
      <vt:lpstr>При изучении правил пожарной безопасности любое занятие должно подтверждаться практикой. Все действия по эвакуации согласно общему плану необходимо также отрабатывать на практических занятиях.</vt:lpstr>
      <vt:lpstr>        Особое внимание следует обратить на правила поведения при пожаре в местах массового отдыха и развлечений.  Важно постоянно подчёркивать, что пожары – одно из опасных бедствий, несущих угрозу жизни людей и их материальным ценностям. </vt:lpstr>
      <vt:lpstr>Презентация PowerPoint</vt:lpstr>
      <vt:lpstr>Презентация PowerPoint</vt:lpstr>
      <vt:lpstr>Причиной пожара  и даже гибели могут быть взрывчатые вещества</vt:lpstr>
      <vt:lpstr>Презентация PowerPoint</vt:lpstr>
      <vt:lpstr>Причиной пожара могут быть свечи и бенгальские огни</vt:lpstr>
      <vt:lpstr>Совершенствование методов текущего контроля знаний обучающихся – ещё один путь повышения активности обучения. </vt:lpstr>
      <vt:lpstr>Формы и методы контроля должны быть разнообразными:    -  тестирование, в том числе компьютерное;  - ситуационные задания,  для закрепления - теоретического материала; - опорные конспекты;  - подготовка рефератов.</vt:lpstr>
      <vt:lpstr>Особое внимание следует уделять внедрению в учебный процесс компьютерных обучающих программ.     Использование игровых технологий значительно повышает эффективность решения учебных и профессиональных задач.     </vt:lpstr>
      <vt:lpstr> С целью привлечения школьников к массово – разъяснительной работе по предупреждению пожаров от детской шалости с огнём, пожарно-профилактической работе и оказанию помощи при тушении пожаров, а также оказанию первой медицинской помощи в школах  могут создаваться Дружины юных пожарных </vt:lpstr>
      <vt:lpstr>В школах и детских клубах создаются специальные кружки и секции, где в течение учебного года под руководством опытных педагогов и профессиональных пожарных дети и подростки осваивают навыки действий в экстремальных ситуациях </vt:lpstr>
      <vt:lpstr>Соревнование дружин юных пожарных </vt:lpstr>
      <vt:lpstr>К завершению среднего образования, обучающиеся должны знать: -   физико-химические основы горения; - возможные последствия пожаров и взрывов; -   опасные факторы пожара; - пожароопасные свойства основных веществ и материалов; -  причины пожаров и меры профилактики; -    основные средства пожаротушения; -  первичные средства пожаротушения и их возможности; - как организовать собственную деятельность в ситуации с пожаром; -  порядок действий на случай пожара;    -  приёмы оказания помощи при ожогах.     </vt:lpstr>
      <vt:lpstr>Обучающиеся должны уметь:  оценивать пожарную опасность в различных местах;  оценивать обстановку при возникновении задымления или загорания, принимать меры к тушению пожара;  пользоваться первичными средствами пожаротушения, пожарными кранами, системами пожарной автоматики;  оказывать первую медицинскую помощь при ожогах и отравлении       продуктами горения;  применять средства индивидуальной защиты;  уметь бережно относится к своей жизни и своему здоровью.    </vt:lpstr>
      <vt:lpstr>Презентация PowerPoint</vt:lpstr>
      <vt:lpstr>Презентация PowerPoint</vt:lpstr>
      <vt:lpstr>Презентация PowerPoint</vt:lpstr>
      <vt:lpstr>Презентация PowerPoint</vt:lpstr>
      <vt:lpstr>Будьте осторожны с огнем</vt:lpstr>
      <vt:lpstr>         СПАСИБО 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k307</dc:creator>
  <cp:lastModifiedBy>Adm-pr</cp:lastModifiedBy>
  <cp:revision>216</cp:revision>
  <cp:lastPrinted>2013-09-23T11:06:16Z</cp:lastPrinted>
  <dcterms:created xsi:type="dcterms:W3CDTF">1601-01-01T00:00:00Z</dcterms:created>
  <dcterms:modified xsi:type="dcterms:W3CDTF">2019-01-25T02:58:58Z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